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839" r:id="rId3"/>
    <p:sldId id="816" r:id="rId4"/>
    <p:sldId id="817" r:id="rId5"/>
    <p:sldId id="831" r:id="rId6"/>
    <p:sldId id="830" r:id="rId7"/>
    <p:sldId id="818" r:id="rId8"/>
    <p:sldId id="840" r:id="rId9"/>
    <p:sldId id="822" r:id="rId10"/>
    <p:sldId id="823" r:id="rId11"/>
    <p:sldId id="829" r:id="rId12"/>
    <p:sldId id="824" r:id="rId13"/>
    <p:sldId id="828" r:id="rId14"/>
    <p:sldId id="841" r:id="rId15"/>
    <p:sldId id="820" r:id="rId1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4" autoAdjust="0"/>
    <p:restoredTop sz="95262" autoAdjust="0"/>
  </p:normalViewPr>
  <p:slideViewPr>
    <p:cSldViewPr>
      <p:cViewPr varScale="1">
        <p:scale>
          <a:sx n="82" d="100"/>
          <a:sy n="82" d="100"/>
        </p:scale>
        <p:origin x="1421" y="72"/>
      </p:cViewPr>
      <p:guideLst>
        <p:guide orient="horz" pos="2163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t>8/2/2018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pic>
        <p:nvPicPr>
          <p:cNvPr id="13" name="图片 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262813" y="838200"/>
            <a:ext cx="1317625" cy="57626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46482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3"/>
          <p:cNvPicPr>
            <a:picLocks noChangeAspect="1"/>
          </p:cNvPicPr>
          <p:nvPr userDrawn="1"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7772401" y="233363"/>
            <a:ext cx="7588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Footer Placeholder 2"/>
          <p:cNvSpPr txBox="1"/>
          <p:nvPr userDrawn="1"/>
        </p:nvSpPr>
        <p:spPr>
          <a:xfrm>
            <a:off x="2474241" y="6412595"/>
            <a:ext cx="41910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/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8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9pPr>
          </a:lstStyle>
          <a:p>
            <a:pPr algn="ctr">
              <a:defRPr/>
            </a:pPr>
            <a:r>
              <a:rPr lang="zh-CN" altLang="en-US" sz="1050" dirty="0">
                <a:latin typeface="方正兰亭纤黑简体" panose="03000509000000000000" pitchFamily="65" charset="-122"/>
                <a:ea typeface="方正兰亭纤黑简体" panose="03000509000000000000" pitchFamily="65" charset="-122"/>
              </a:rPr>
              <a:t>语言表示学习</a:t>
            </a:r>
            <a:endParaRPr lang="zh-CN" altLang="zh-CN" sz="1050" dirty="0">
              <a:latin typeface="方正兰亭纤黑简体" panose="03000509000000000000" pitchFamily="65" charset="-122"/>
              <a:ea typeface="方正兰亭纤黑简体" panose="03000509000000000000" pitchFamily="65" charset="-122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664502" y="6412594"/>
            <a:ext cx="13051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050" kern="1200" dirty="0">
                <a:solidFill>
                  <a:schemeClr val="tx2"/>
                </a:solidFill>
                <a:latin typeface="方正兰亭纤黑简体" panose="03000509000000000000" pitchFamily="65" charset="-122"/>
                <a:ea typeface="方正兰亭纤黑简体" panose="03000509000000000000" pitchFamily="65" charset="-122"/>
                <a:cs typeface="Arial" panose="02080604020202020204" pitchFamily="34" charset="0"/>
              </a:rPr>
              <a:t>邱锡鹏 </a:t>
            </a:r>
            <a:r>
              <a:rPr lang="en-US" altLang="zh-CN" sz="1050" kern="1200" dirty="0">
                <a:solidFill>
                  <a:schemeClr val="tx2"/>
                </a:solidFill>
                <a:latin typeface="方正兰亭纤黑简体" panose="03000509000000000000" pitchFamily="65" charset="-122"/>
                <a:ea typeface="方正兰亭纤黑简体" panose="03000509000000000000" pitchFamily="65" charset="-122"/>
                <a:cs typeface="Arial" panose="02080604020202020204" pitchFamily="34" charset="0"/>
              </a:rPr>
              <a:t>(</a:t>
            </a:r>
            <a:r>
              <a:rPr lang="zh-CN" altLang="en-US" sz="1050" kern="1200" dirty="0">
                <a:solidFill>
                  <a:schemeClr val="tx2"/>
                </a:solidFill>
                <a:latin typeface="方正兰亭纤黑简体" panose="03000509000000000000" pitchFamily="65" charset="-122"/>
                <a:ea typeface="方正兰亭纤黑简体" panose="03000509000000000000" pitchFamily="65" charset="-122"/>
                <a:cs typeface="Arial" panose="02080604020202020204" pitchFamily="34" charset="0"/>
              </a:rPr>
              <a:t>复旦大学</a:t>
            </a:r>
            <a:r>
              <a:rPr lang="en-US" altLang="zh-CN" sz="1050" kern="1200" dirty="0">
                <a:solidFill>
                  <a:schemeClr val="tx2"/>
                </a:solidFill>
                <a:latin typeface="方正兰亭纤黑简体" panose="03000509000000000000" pitchFamily="65" charset="-122"/>
                <a:ea typeface="方正兰亭纤黑简体" panose="03000509000000000000" pitchFamily="65" charset="-122"/>
                <a:cs typeface="Arial" panose="02080604020202020204" pitchFamily="34" charset="0"/>
              </a:rPr>
              <a:t>)</a:t>
            </a:r>
            <a:endParaRPr lang="zh-CN" altLang="zh-CN" sz="1050" kern="1200" dirty="0">
              <a:solidFill>
                <a:schemeClr val="tx2"/>
              </a:solidFill>
              <a:latin typeface="方正兰亭纤黑简体" panose="03000509000000000000" pitchFamily="65" charset="-122"/>
              <a:ea typeface="方正兰亭纤黑简体" panose="03000509000000000000" pitchFamily="65" charset="-122"/>
              <a:cs typeface="Arial" panose="02080604020202020204" pitchFamily="34" charset="0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400800" y="6412594"/>
            <a:ext cx="136447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050" kern="1200" dirty="0">
                <a:solidFill>
                  <a:schemeClr val="tx2"/>
                </a:solidFill>
                <a:latin typeface="方正兰亭纤黑简体" panose="03000509000000000000" pitchFamily="65" charset="-122"/>
                <a:ea typeface="方正兰亭纤黑简体" panose="03000509000000000000" pitchFamily="65" charset="-122"/>
                <a:cs typeface="Arial" panose="02080604020202020204" pitchFamily="34" charset="0"/>
              </a:rPr>
              <a:t>                                  </a:t>
            </a:r>
            <a:fld id="{7A0AC270-0923-4589-A51D-6091E7C5371F}" type="slidenum">
              <a:rPr lang="zh-CN" altLang="en-US" sz="1050" kern="1200" dirty="0" smtClean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80604020202020204" pitchFamily="34" charset="0"/>
              </a:rPr>
              <a:t>‹#›</a:t>
            </a:fld>
            <a:endParaRPr lang="en-US" altLang="zh-CN" sz="1050" kern="1200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5105" indent="-205105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sz="24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1pPr>
      <a:lvl2pPr marL="410845" indent="-205105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1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585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960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15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35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2800" dirty="0"/>
              <a:t>基于深度学习的图片多分类任务</a:t>
            </a:r>
            <a:endParaRPr lang="en-US" altLang="zh-CN" sz="2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韩梦凡</a:t>
            </a:r>
            <a:endParaRPr lang="en-US" altLang="zh-CN" dirty="0"/>
          </a:p>
          <a:p>
            <a:r>
              <a:rPr lang="zh-CN" altLang="en-US" dirty="0"/>
              <a:t>闫润格</a:t>
            </a:r>
            <a:endParaRPr lang="en-US" altLang="zh-CN" dirty="0"/>
          </a:p>
          <a:p>
            <a:r>
              <a:rPr lang="zh-CN" altLang="en-US" dirty="0"/>
              <a:t>李清波</a:t>
            </a:r>
          </a:p>
          <a:p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678" y="359952"/>
            <a:ext cx="2604322" cy="130216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75000"/>
                  </a:schemeClr>
                </a:solidFill>
              </a14:hiddenFill>
            </a:ext>
          </a:extLst>
        </p:spPr>
        <p:txBody>
          <a:bodyPr/>
          <a:lstStyle/>
          <a:p>
            <a:r>
              <a:rPr lang="zh-CN" altLang="en-US" sz="1800" dirty="0"/>
              <a:t>六组生产实习汇报</a:t>
            </a:r>
            <a:r>
              <a:rPr lang="en-US" altLang="zh-CN" sz="1800" dirty="0"/>
              <a:t>&amp;</a:t>
            </a:r>
            <a:r>
              <a:rPr lang="zh-CN" altLang="en-US" sz="1800" dirty="0"/>
              <a:t>答辩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/>
          <p:nvPr/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dirty="0"/>
              <a:t>我们的方法</a:t>
            </a:r>
          </a:p>
        </p:txBody>
      </p:sp>
      <p:sp>
        <p:nvSpPr>
          <p:cNvPr id="3" name="Content Placeholder 5"/>
          <p:cNvSpPr txBox="1"/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>
            <a:lvl1pPr marL="205105" indent="-205105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10845" indent="-205105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100" kern="120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585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960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15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35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sz="2000" dirty="0">
                <a:sym typeface="+mn-ea"/>
              </a:rPr>
              <a:t>数据输入层</a:t>
            </a:r>
            <a:r>
              <a:rPr lang="en-US" altLang="zh-CN" sz="2000" dirty="0">
                <a:sym typeface="+mn-ea"/>
              </a:rPr>
              <a:t>-&gt;</a:t>
            </a:r>
            <a:r>
              <a:rPr lang="zh-CN" altLang="en-US" sz="2000" dirty="0">
                <a:sym typeface="+mn-ea"/>
              </a:rPr>
              <a:t>卷积层</a:t>
            </a:r>
            <a:r>
              <a:rPr lang="en-US" altLang="zh-CN" sz="2000" dirty="0">
                <a:sym typeface="+mn-ea"/>
              </a:rPr>
              <a:t>-&gt;</a:t>
            </a:r>
            <a:r>
              <a:rPr lang="zh-CN" altLang="en-US" sz="2000" dirty="0">
                <a:sym typeface="+mn-ea"/>
              </a:rPr>
              <a:t>池化层</a:t>
            </a:r>
            <a:r>
              <a:rPr lang="en-US" altLang="zh-CN" sz="2000" dirty="0">
                <a:sym typeface="+mn-ea"/>
              </a:rPr>
              <a:t>-&gt;</a:t>
            </a:r>
            <a:r>
              <a:rPr lang="zh-CN" altLang="en-US" sz="2000" dirty="0">
                <a:sym typeface="+mn-ea"/>
              </a:rPr>
              <a:t>全连接层</a:t>
            </a:r>
            <a:endParaRPr lang="zh-CN" altLang="en-US" sz="2000" dirty="0"/>
          </a:p>
          <a:p>
            <a:pPr algn="just"/>
            <a:r>
              <a:rPr lang="zh-CN" altLang="en-US" sz="2000" dirty="0">
                <a:sym typeface="+mn-ea"/>
              </a:rPr>
              <a:t>调用</a:t>
            </a:r>
            <a:r>
              <a:rPr lang="en-US" altLang="zh-CN" sz="2000" dirty="0" err="1">
                <a:sym typeface="+mn-ea"/>
              </a:rPr>
              <a:t>Numpy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 err="1">
                <a:sym typeface="+mn-ea"/>
              </a:rPr>
              <a:t>Scipy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cv2</a:t>
            </a:r>
            <a:r>
              <a:rPr lang="zh-CN" altLang="en-US" sz="2000" dirty="0">
                <a:sym typeface="+mn-ea"/>
              </a:rPr>
              <a:t>等</a:t>
            </a:r>
            <a:r>
              <a:rPr lang="en-US" altLang="zh-CN" sz="2000" dirty="0">
                <a:sym typeface="+mn-ea"/>
              </a:rPr>
              <a:t>python</a:t>
            </a:r>
            <a:r>
              <a:rPr lang="zh-CN" altLang="en-US" sz="2000" dirty="0">
                <a:sym typeface="+mn-ea"/>
              </a:rPr>
              <a:t>函数包，使用百度</a:t>
            </a:r>
            <a:r>
              <a:rPr lang="en-US" altLang="zh-CN" sz="2000" dirty="0">
                <a:sym typeface="+mn-ea"/>
              </a:rPr>
              <a:t>paddlepaddle</a:t>
            </a:r>
            <a:r>
              <a:rPr lang="zh-CN" altLang="en-US" sz="2000" dirty="0">
                <a:sym typeface="+mn-ea"/>
              </a:rPr>
              <a:t>深度学习框架，搭建</a:t>
            </a:r>
            <a:r>
              <a:rPr lang="en-US" altLang="zh-CN" sz="2000" dirty="0">
                <a:sym typeface="+mn-ea"/>
              </a:rPr>
              <a:t>CNN</a:t>
            </a:r>
            <a:r>
              <a:rPr lang="zh-CN" altLang="en-US" sz="2000" dirty="0">
                <a:sym typeface="+mn-ea"/>
              </a:rPr>
              <a:t>网络，进行图片分类。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985" y="243000"/>
            <a:ext cx="969815" cy="900000"/>
          </a:xfrm>
          <a:prstGeom prst="rect">
            <a:avLst/>
          </a:prstGeom>
        </p:spPr>
      </p:pic>
      <p:cxnSp>
        <p:nvCxnSpPr>
          <p:cNvPr id="11" name="直线连接符 10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2322830"/>
            <a:ext cx="8429625" cy="44138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/>
          <p:nvPr/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dirty="0"/>
              <a:t>实验过程</a:t>
            </a:r>
          </a:p>
        </p:txBody>
      </p:sp>
      <p:sp>
        <p:nvSpPr>
          <p:cNvPr id="3" name="Content Placeholder 5"/>
          <p:cNvSpPr txBox="1"/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>
            <a:lvl1pPr marL="205105" indent="-205105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10845" indent="-205105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100" kern="120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585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960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15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35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000" dirty="0"/>
              <a:t>我们曾尝试多种模型，包括任务一中的</a:t>
            </a:r>
            <a:r>
              <a:rPr lang="en-US" altLang="zh-CN" sz="2000" dirty="0"/>
              <a:t>SVM</a:t>
            </a:r>
            <a:r>
              <a:rPr lang="zh-CN" altLang="en-US" sz="2000" dirty="0"/>
              <a:t>，</a:t>
            </a:r>
            <a:r>
              <a:rPr lang="en-US" altLang="zh-CN" sz="2000" dirty="0"/>
              <a:t>MLP</a:t>
            </a:r>
            <a:r>
              <a:rPr lang="zh-CN" altLang="en-US" sz="2000" dirty="0"/>
              <a:t>以及深度学习模型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985" y="243000"/>
            <a:ext cx="969815" cy="900000"/>
          </a:xfrm>
          <a:prstGeom prst="rect">
            <a:avLst/>
          </a:prstGeom>
        </p:spPr>
      </p:pic>
      <p:cxnSp>
        <p:nvCxnSpPr>
          <p:cNvPr id="11" name="直线连接符 10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6970910-3019-4D72-9538-21D73D099E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6235764"/>
              </p:ext>
            </p:extLst>
          </p:nvPr>
        </p:nvGraphicFramePr>
        <p:xfrm>
          <a:off x="1371600" y="2476500"/>
          <a:ext cx="6324600" cy="1905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379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3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Hog : </a:t>
                      </a:r>
                      <a:r>
                        <a:rPr lang="en-US" altLang="zh-CN" dirty="0" err="1"/>
                        <a:t>glcm</a:t>
                      </a:r>
                      <a:r>
                        <a:rPr lang="en-US" altLang="zh-CN" dirty="0"/>
                        <a:t> : </a:t>
                      </a:r>
                      <a:r>
                        <a:rPr lang="en-US" altLang="zh-CN" dirty="0" err="1"/>
                        <a:t>lbp</a:t>
                      </a:r>
                      <a:r>
                        <a:rPr lang="en-US" altLang="zh-CN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 : 1 : 1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0.7953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1.5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0.8474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72867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1.15 : 1 : 0.85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0.8719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70692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1.5 : 1 : 0.5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0.8232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291645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7BE18B4-C1EF-4187-97BB-9E1AB2F42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249996"/>
              </p:ext>
            </p:extLst>
          </p:nvPr>
        </p:nvGraphicFramePr>
        <p:xfrm>
          <a:off x="1371600" y="5105399"/>
          <a:ext cx="6400800" cy="1143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425683039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67509630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33907446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10302663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隐藏层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solver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72278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(75)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err="1"/>
                        <a:t>adam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0.8702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029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(128, 128)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err="1"/>
                        <a:t>adam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0.8119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598543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2C43D197-618D-431A-AAA9-AAC64A52C39E}"/>
              </a:ext>
            </a:extLst>
          </p:cNvPr>
          <p:cNvSpPr txBox="1"/>
          <p:nvPr/>
        </p:nvSpPr>
        <p:spPr>
          <a:xfrm>
            <a:off x="3390900" y="201160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SVM </a:t>
            </a:r>
            <a:r>
              <a:rPr lang="zh-CN" altLang="en-US" dirty="0"/>
              <a:t>分类模型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389D1B-5FB7-4745-A615-2DF2771ED147}"/>
              </a:ext>
            </a:extLst>
          </p:cNvPr>
          <p:cNvSpPr txBox="1"/>
          <p:nvPr/>
        </p:nvSpPr>
        <p:spPr>
          <a:xfrm>
            <a:off x="3352800" y="465986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MLP </a:t>
            </a:r>
            <a:r>
              <a:rPr lang="zh-CN" altLang="en-US" dirty="0"/>
              <a:t>分类模型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/>
          <p:nvPr/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dirty="0"/>
              <a:t>实验过程</a:t>
            </a:r>
          </a:p>
        </p:txBody>
      </p:sp>
      <p:sp>
        <p:nvSpPr>
          <p:cNvPr id="3" name="Content Placeholder 5"/>
          <p:cNvSpPr txBox="1"/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>
            <a:lvl1pPr marL="205105" indent="-205105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10845" indent="-205105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100" kern="120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585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960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15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35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000" dirty="0"/>
              <a:t>深度学习模型调参过程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985" y="243000"/>
            <a:ext cx="969815" cy="900000"/>
          </a:xfrm>
          <a:prstGeom prst="rect">
            <a:avLst/>
          </a:prstGeom>
        </p:spPr>
      </p:pic>
      <p:cxnSp>
        <p:nvCxnSpPr>
          <p:cNvPr id="11" name="直线连接符 10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" y="1727200"/>
            <a:ext cx="3145790" cy="2359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30" y="1727200"/>
            <a:ext cx="3145790" cy="23596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25" y="4086860"/>
            <a:ext cx="3100705" cy="23253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9530" y="4086860"/>
            <a:ext cx="3145155" cy="23590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/>
          <p:nvPr/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dirty="0"/>
              <a:t>实验结果</a:t>
            </a:r>
          </a:p>
        </p:txBody>
      </p:sp>
      <p:sp>
        <p:nvSpPr>
          <p:cNvPr id="3" name="Content Placeholder 5"/>
          <p:cNvSpPr txBox="1"/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>
            <a:lvl1pPr marL="205105" indent="-205105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10845" indent="-205105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100" kern="120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585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960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15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35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000" dirty="0"/>
              <a:t>经过测试，最终</a:t>
            </a:r>
            <a:r>
              <a:rPr lang="en-US" altLang="zh-CN" sz="2000" dirty="0"/>
              <a:t>TOP@5</a:t>
            </a:r>
            <a:r>
              <a:rPr lang="zh-CN" altLang="en-US" sz="2000" dirty="0"/>
              <a:t>为</a:t>
            </a:r>
            <a:r>
              <a:rPr lang="en-US" altLang="zh-CN" sz="2000" dirty="0"/>
              <a:t>88.2378</a:t>
            </a:r>
            <a:r>
              <a:rPr lang="zh-CN" altLang="en-US" sz="2000" dirty="0"/>
              <a:t>，</a:t>
            </a:r>
            <a:r>
              <a:rPr lang="en-US" altLang="zh-CN" sz="2000" dirty="0"/>
              <a:t>TOP@1</a:t>
            </a:r>
            <a:r>
              <a:rPr lang="zh-CN" altLang="en-US" sz="2000" dirty="0"/>
              <a:t>为</a:t>
            </a:r>
            <a:r>
              <a:rPr lang="en-US" altLang="zh-CN" sz="2000" dirty="0"/>
              <a:t>77.28299</a:t>
            </a:r>
            <a:r>
              <a:rPr lang="zh-CN" altLang="en-US" sz="2000" dirty="0"/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985" y="243000"/>
            <a:ext cx="969815" cy="900000"/>
          </a:xfrm>
          <a:prstGeom prst="rect">
            <a:avLst/>
          </a:prstGeom>
        </p:spPr>
      </p:pic>
      <p:cxnSp>
        <p:nvCxnSpPr>
          <p:cNvPr id="11" name="直线连接符 10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10385"/>
            <a:ext cx="7729855" cy="49631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altLang="zh-CN" dirty="0"/>
              <a:t>PART </a:t>
            </a:r>
            <a:r>
              <a:rPr lang="en-US" altLang="zh-CN" dirty="0"/>
              <a:t>THREE</a:t>
            </a:r>
            <a:endParaRPr lang="x-none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x-none" altLang="zh-CN" dirty="0"/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5730" y="584200"/>
            <a:ext cx="5891530" cy="108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678" y="359952"/>
            <a:ext cx="2604322" cy="130216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985" y="243000"/>
            <a:ext cx="969815" cy="90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684303" y="2714894"/>
            <a:ext cx="37753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感谢您的聆听！</a:t>
            </a:r>
          </a:p>
        </p:txBody>
      </p:sp>
      <p:cxnSp>
        <p:nvCxnSpPr>
          <p:cNvPr id="11" name="直线连接符 10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915020C-6F39-45BC-B46B-88595BE6B39E}"/>
              </a:ext>
            </a:extLst>
          </p:cNvPr>
          <p:cNvCxnSpPr/>
          <p:nvPr/>
        </p:nvCxnSpPr>
        <p:spPr>
          <a:xfrm>
            <a:off x="1485899" y="3581400"/>
            <a:ext cx="617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50BA5698-A290-4E4B-A6E5-D25F391DC9CE}"/>
              </a:ext>
            </a:extLst>
          </p:cNvPr>
          <p:cNvSpPr txBox="1"/>
          <p:nvPr/>
        </p:nvSpPr>
        <p:spPr>
          <a:xfrm>
            <a:off x="2590799" y="3962400"/>
            <a:ext cx="3962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/>
              <a:t>THANK YOU FOR WATCHING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altLang="zh-CN"/>
              <a:t>PART ONE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x-none" altLang="zh-CN"/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5730" y="584200"/>
            <a:ext cx="5891530" cy="108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678" y="359952"/>
            <a:ext cx="2604322" cy="13021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/>
          <p:nvPr/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dirty="0"/>
              <a:t>任务一</a:t>
            </a:r>
          </a:p>
        </p:txBody>
      </p:sp>
      <p:sp>
        <p:nvSpPr>
          <p:cNvPr id="3" name="Content Placeholder 5"/>
          <p:cNvSpPr txBox="1"/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>
            <a:lvl1pPr marL="205105" indent="-205105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10845" indent="-205105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100" kern="120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585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960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15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35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000" dirty="0"/>
              <a:t>在</a:t>
            </a:r>
            <a:r>
              <a:rPr lang="en-US" altLang="zh-CN" sz="2000" dirty="0"/>
              <a:t>NEU-Dataset</a:t>
            </a:r>
            <a:r>
              <a:rPr lang="zh-CN" altLang="en-US" sz="2000" dirty="0"/>
              <a:t>中包含了</a:t>
            </a:r>
            <a:r>
              <a:rPr lang="en-US" altLang="zh-CN" sz="2000" dirty="0"/>
              <a:t>21</a:t>
            </a:r>
            <a:r>
              <a:rPr lang="zh-CN" altLang="en-US" sz="2000" dirty="0"/>
              <a:t>种动物的照片，共</a:t>
            </a:r>
            <a:r>
              <a:rPr lang="en-US" sz="2000" dirty="0"/>
              <a:t>4234</a:t>
            </a:r>
            <a:r>
              <a:rPr lang="zh-CN" altLang="en-US" sz="2000" dirty="0"/>
              <a:t>张。我们需要实现一个分类器，输入为各个图片，输出为该图片上动物的类别，对所有图片进行分类。</a:t>
            </a:r>
          </a:p>
          <a:p>
            <a:pPr algn="just"/>
            <a:r>
              <a:rPr lang="zh-CN" altLang="en-US" sz="2000" dirty="0"/>
              <a:t>数据分为训练集和测试集两部分，训练集</a:t>
            </a:r>
            <a:r>
              <a:rPr lang="en-US" sz="2000" dirty="0"/>
              <a:t>3198</a:t>
            </a:r>
            <a:r>
              <a:rPr lang="zh-CN" altLang="en-US" sz="2000" dirty="0"/>
              <a:t>条数据，测试集</a:t>
            </a:r>
            <a:r>
              <a:rPr lang="en-US" altLang="zh-CN" sz="2000" dirty="0"/>
              <a:t>1344</a:t>
            </a:r>
            <a:r>
              <a:rPr lang="zh-CN" altLang="en-US" sz="2000" dirty="0"/>
              <a:t>条数据。</a:t>
            </a:r>
            <a:endParaRPr lang="en-US" altLang="zh-CN" sz="2000" dirty="0"/>
          </a:p>
          <a:p>
            <a:pPr algn="just"/>
            <a:r>
              <a:rPr lang="zh-CN" altLang="en-US" sz="2000" dirty="0"/>
              <a:t>任务评价指标采用</a:t>
            </a:r>
            <a:r>
              <a:rPr lang="en-US" altLang="zh-CN" sz="2000" dirty="0"/>
              <a:t>TOP@5</a:t>
            </a:r>
            <a:r>
              <a:rPr lang="zh-CN" altLang="en-US" sz="2000" dirty="0"/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985" y="243000"/>
            <a:ext cx="969815" cy="9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400" y="3559753"/>
            <a:ext cx="2611400" cy="252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077134" y="6233160"/>
            <a:ext cx="64633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狐狸</a:t>
            </a:r>
          </a:p>
        </p:txBody>
      </p:sp>
      <p:sp>
        <p:nvSpPr>
          <p:cNvPr id="9" name="矩形 8"/>
          <p:cNvSpPr/>
          <p:nvPr/>
        </p:nvSpPr>
        <p:spPr>
          <a:xfrm>
            <a:off x="7173351" y="6234853"/>
            <a:ext cx="4154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鸟</a:t>
            </a:r>
          </a:p>
        </p:txBody>
      </p:sp>
      <p:cxnSp>
        <p:nvCxnSpPr>
          <p:cNvPr id="11" name="直线连接符 10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45" y="3559753"/>
            <a:ext cx="4032000" cy="252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/>
          <p:nvPr/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dirty="0"/>
              <a:t>我们的方法</a:t>
            </a:r>
          </a:p>
        </p:txBody>
      </p:sp>
      <p:sp>
        <p:nvSpPr>
          <p:cNvPr id="3" name="Content Placeholder 5"/>
          <p:cNvSpPr txBox="1"/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>
            <a:lvl1pPr marL="205105" indent="-205105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10845" indent="-205105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100" kern="120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585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960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15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35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000" dirty="0">
                <a:sym typeface="+mn-ea"/>
              </a:rPr>
              <a:t>图像加载</a:t>
            </a:r>
            <a:r>
              <a:rPr lang="en-US" altLang="zh-CN" sz="2000" dirty="0">
                <a:sym typeface="+mn-ea"/>
              </a:rPr>
              <a:t>-&gt;</a:t>
            </a:r>
            <a:r>
              <a:rPr lang="zh-CN" altLang="en-US" sz="2000" dirty="0">
                <a:sym typeface="+mn-ea"/>
              </a:rPr>
              <a:t>特征提取</a:t>
            </a:r>
            <a:r>
              <a:rPr lang="en-US" altLang="zh-CN" sz="2000" dirty="0">
                <a:sym typeface="+mn-ea"/>
              </a:rPr>
              <a:t>-&gt;</a:t>
            </a:r>
            <a:r>
              <a:rPr lang="zh-CN" altLang="en-US" sz="2000" dirty="0">
                <a:sym typeface="+mn-ea"/>
              </a:rPr>
              <a:t>模型学习</a:t>
            </a:r>
            <a:r>
              <a:rPr lang="en-US" altLang="zh-CN" sz="2000" dirty="0">
                <a:sym typeface="+mn-ea"/>
              </a:rPr>
              <a:t>-&gt;</a:t>
            </a:r>
            <a:r>
              <a:rPr lang="zh-CN" altLang="en-US" sz="2000" dirty="0">
                <a:sym typeface="+mn-ea"/>
              </a:rPr>
              <a:t>识别预测</a:t>
            </a:r>
            <a:endParaRPr lang="zh-CN" altLang="en-US" sz="2000" dirty="0"/>
          </a:p>
          <a:p>
            <a:pPr algn="just"/>
            <a:r>
              <a:rPr lang="zh-CN" altLang="en-US" sz="2000" dirty="0">
                <a:sym typeface="+mn-ea"/>
              </a:rPr>
              <a:t>调用</a:t>
            </a:r>
            <a:r>
              <a:rPr lang="en-US" altLang="zh-CN" sz="2000" dirty="0" err="1">
                <a:sym typeface="+mn-ea"/>
              </a:rPr>
              <a:t>Numpy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 err="1">
                <a:sym typeface="+mn-ea"/>
              </a:rPr>
              <a:t>Scikit</a:t>
            </a:r>
            <a:r>
              <a:rPr lang="en-US" altLang="zh-CN" sz="2000" dirty="0">
                <a:sym typeface="+mn-ea"/>
              </a:rPr>
              <a:t>-image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 err="1">
                <a:sym typeface="+mn-ea"/>
              </a:rPr>
              <a:t>Scikit</a:t>
            </a:r>
            <a:r>
              <a:rPr lang="en-US" altLang="zh-CN" sz="2000" dirty="0">
                <a:sym typeface="+mn-ea"/>
              </a:rPr>
              <a:t>-learn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 err="1">
                <a:sym typeface="+mn-ea"/>
              </a:rPr>
              <a:t>Scipy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cv2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pickle</a:t>
            </a:r>
            <a:r>
              <a:rPr lang="zh-CN" altLang="en-US" sz="2000" dirty="0">
                <a:sym typeface="+mn-ea"/>
              </a:rPr>
              <a:t>等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>
                <a:sym typeface="+mn-ea"/>
              </a:rPr>
              <a:t>    python</a:t>
            </a:r>
            <a:r>
              <a:rPr lang="zh-CN" altLang="en-US" sz="2000" dirty="0">
                <a:sym typeface="+mn-ea"/>
              </a:rPr>
              <a:t>函数包，依次实现四个功能接口和一个主函数</a:t>
            </a: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985" y="243000"/>
            <a:ext cx="969815" cy="900000"/>
          </a:xfrm>
          <a:prstGeom prst="rect">
            <a:avLst/>
          </a:prstGeom>
        </p:spPr>
      </p:pic>
      <p:cxnSp>
        <p:nvCxnSpPr>
          <p:cNvPr id="11" name="直线连接符 10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31" y="3048000"/>
            <a:ext cx="7841138" cy="3492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/>
          <p:nvPr/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dirty="0"/>
              <a:t>实验过程</a:t>
            </a:r>
          </a:p>
        </p:txBody>
      </p:sp>
      <p:sp>
        <p:nvSpPr>
          <p:cNvPr id="3" name="Content Placeholder 5"/>
          <p:cNvSpPr txBox="1"/>
          <p:nvPr/>
        </p:nvSpPr>
        <p:spPr>
          <a:xfrm>
            <a:off x="457200" y="1219200"/>
            <a:ext cx="8229600" cy="533400"/>
          </a:xfrm>
          <a:prstGeom prst="rect">
            <a:avLst/>
          </a:prstGeom>
        </p:spPr>
        <p:txBody>
          <a:bodyPr/>
          <a:lstStyle>
            <a:lvl1pPr marL="205105" indent="-205105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10845" indent="-205105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100" kern="120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585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960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15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35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000" dirty="0"/>
              <a:t>曾尝试</a:t>
            </a:r>
            <a:r>
              <a:rPr lang="en-US" altLang="zh-CN" sz="2000" dirty="0"/>
              <a:t>SVM</a:t>
            </a:r>
            <a:r>
              <a:rPr lang="zh-CN" altLang="en-US" sz="2000" dirty="0"/>
              <a:t>分类器，</a:t>
            </a:r>
            <a:r>
              <a:rPr lang="en-US" altLang="zh-CN" sz="2000" dirty="0"/>
              <a:t>MLP</a:t>
            </a:r>
            <a:r>
              <a:rPr lang="zh-CN" altLang="en-US" sz="2000" dirty="0"/>
              <a:t>神经网络分类器。</a:t>
            </a:r>
            <a:endParaRPr lang="en-US" altLang="zh-CN" sz="2000" dirty="0"/>
          </a:p>
          <a:p>
            <a:pPr marL="0" indent="0" algn="just">
              <a:buNone/>
            </a:pPr>
            <a:endParaRPr lang="en-US" altLang="zh-CN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985" y="243000"/>
            <a:ext cx="969815" cy="900000"/>
          </a:xfrm>
          <a:prstGeom prst="rect">
            <a:avLst/>
          </a:prstGeom>
        </p:spPr>
      </p:pic>
      <p:cxnSp>
        <p:nvCxnSpPr>
          <p:cNvPr id="11" name="直线连接符 10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42FA5E5-C790-46B1-BEE9-A7A08BF81B1D}"/>
              </a:ext>
            </a:extLst>
          </p:cNvPr>
          <p:cNvSpPr txBox="1"/>
          <p:nvPr/>
        </p:nvSpPr>
        <p:spPr>
          <a:xfrm>
            <a:off x="533400" y="17526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以下是</a:t>
            </a:r>
            <a:r>
              <a:rPr lang="en-US" altLang="zh-CN" dirty="0"/>
              <a:t>SVM</a:t>
            </a:r>
            <a:r>
              <a:rPr lang="zh-CN" altLang="en-US" dirty="0"/>
              <a:t>部分调参过程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8B91AD6-4E7D-476F-8428-97EA72A0D9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1646224"/>
              </p:ext>
            </p:extLst>
          </p:nvPr>
        </p:nvGraphicFramePr>
        <p:xfrm>
          <a:off x="1371601" y="2362198"/>
          <a:ext cx="6477000" cy="3809997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576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4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33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/>
                        <a:t>hog : glcm : lbp : sift :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 sz="1800" dirty="0"/>
                        <a:t>1</a:t>
                      </a:r>
                      <a:r>
                        <a:rPr lang="en-US" altLang="zh-CN" sz="1800" dirty="0"/>
                        <a:t> </a:t>
                      </a:r>
                      <a:r>
                        <a:rPr lang="x-none" altLang="zh-CN" sz="1800" dirty="0"/>
                        <a:t>:</a:t>
                      </a:r>
                      <a:r>
                        <a:rPr lang="en-US" altLang="zh-CN" sz="1800" dirty="0"/>
                        <a:t> </a:t>
                      </a:r>
                      <a:r>
                        <a:rPr lang="x-none" altLang="zh-CN" sz="1800" dirty="0"/>
                        <a:t>1</a:t>
                      </a:r>
                      <a:r>
                        <a:rPr lang="en-US" altLang="zh-CN" sz="1800" dirty="0"/>
                        <a:t> </a:t>
                      </a:r>
                      <a:r>
                        <a:rPr lang="x-none" altLang="zh-CN" sz="1800" dirty="0"/>
                        <a:t>:</a:t>
                      </a:r>
                      <a:r>
                        <a:rPr lang="en-US" altLang="zh-CN" sz="1800" dirty="0"/>
                        <a:t> </a:t>
                      </a:r>
                      <a:r>
                        <a:rPr lang="x-none" altLang="zh-CN" sz="1800" dirty="0"/>
                        <a:t>1</a:t>
                      </a:r>
                      <a:r>
                        <a:rPr lang="en-US" altLang="zh-CN" sz="1800" dirty="0"/>
                        <a:t> </a:t>
                      </a:r>
                      <a:r>
                        <a:rPr lang="x-none" altLang="zh-CN" sz="1800" dirty="0"/>
                        <a:t>:</a:t>
                      </a:r>
                      <a:r>
                        <a:rPr lang="en-US" altLang="zh-CN" sz="1800" dirty="0"/>
                        <a:t> </a:t>
                      </a:r>
                      <a:r>
                        <a:rPr lang="x-none" altLang="zh-CN" sz="1800" dirty="0"/>
                        <a:t>1</a:t>
                      </a:r>
                      <a:r>
                        <a:rPr lang="en-US" altLang="zh-CN" sz="1800" dirty="0"/>
                        <a:t> </a:t>
                      </a:r>
                      <a:r>
                        <a:rPr lang="x-none" altLang="zh-CN" sz="1800" dirty="0"/>
                        <a:t>:</a:t>
                      </a:r>
                      <a:r>
                        <a:rPr lang="en-US" altLang="zh-CN" sz="1800" dirty="0"/>
                        <a:t> </a:t>
                      </a:r>
                      <a:r>
                        <a:rPr lang="x-none" altLang="zh-CN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 dirty="0"/>
                        <a:t>0.452</a:t>
                      </a:r>
                      <a:r>
                        <a:rPr lang="en-US" altLang="zh-CN" dirty="0"/>
                        <a:t>4</a:t>
                      </a:r>
                      <a:endParaRPr lang="x-none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 dirty="0"/>
                        <a:t>1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0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0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0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 dirty="0"/>
                        <a:t>0.8057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 dirty="0"/>
                        <a:t>0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1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0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0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 dirty="0"/>
                        <a:t>0.74</a:t>
                      </a:r>
                      <a:r>
                        <a:rPr lang="en-US" altLang="zh-CN" dirty="0"/>
                        <a:t>70</a:t>
                      </a:r>
                      <a:endParaRPr lang="x-none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 dirty="0"/>
                        <a:t>0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0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1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0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 dirty="0"/>
                        <a:t>0.67</a:t>
                      </a:r>
                      <a:r>
                        <a:rPr lang="en-US" altLang="zh-CN" dirty="0"/>
                        <a:t>50</a:t>
                      </a:r>
                      <a:endParaRPr lang="x-none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 dirty="0"/>
                        <a:t>0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0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0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1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 dirty="0"/>
                        <a:t>0.44</a:t>
                      </a:r>
                      <a:r>
                        <a:rPr lang="en-US" altLang="zh-CN" dirty="0"/>
                        <a:t>20</a:t>
                      </a:r>
                      <a:endParaRPr lang="x-none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 dirty="0"/>
                        <a:t>0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0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0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0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 dirty="0"/>
                        <a:t>0.2689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 dirty="0"/>
                        <a:t>1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1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1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0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 dirty="0"/>
                        <a:t>0.8394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 dirty="0"/>
                        <a:t>1.15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1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:0.85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0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:</a:t>
                      </a:r>
                      <a:r>
                        <a:rPr lang="en-US" altLang="zh-CN" dirty="0"/>
                        <a:t> </a:t>
                      </a:r>
                      <a:r>
                        <a:rPr lang="x-none" altLang="zh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 dirty="0"/>
                        <a:t>0.8715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4676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/>
          <p:nvPr/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dirty="0"/>
              <a:t>实验过程</a:t>
            </a:r>
          </a:p>
        </p:txBody>
      </p:sp>
      <p:sp>
        <p:nvSpPr>
          <p:cNvPr id="3" name="Content Placeholder 5"/>
          <p:cNvSpPr txBox="1"/>
          <p:nvPr/>
        </p:nvSpPr>
        <p:spPr>
          <a:xfrm>
            <a:off x="457200" y="1219200"/>
            <a:ext cx="8229600" cy="533400"/>
          </a:xfrm>
          <a:prstGeom prst="rect">
            <a:avLst/>
          </a:prstGeom>
        </p:spPr>
        <p:txBody>
          <a:bodyPr/>
          <a:lstStyle>
            <a:lvl1pPr marL="205105" indent="-205105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10845" indent="-205105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100" kern="120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585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960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15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35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000" dirty="0"/>
              <a:t>曾尝试</a:t>
            </a:r>
            <a:r>
              <a:rPr lang="en-US" altLang="zh-CN" sz="2000" dirty="0"/>
              <a:t>SVM</a:t>
            </a:r>
            <a:r>
              <a:rPr lang="zh-CN" altLang="en-US" sz="2000" dirty="0"/>
              <a:t>分类器，</a:t>
            </a:r>
            <a:r>
              <a:rPr lang="en-US" altLang="zh-CN" sz="2000" dirty="0"/>
              <a:t>MLP</a:t>
            </a:r>
            <a:r>
              <a:rPr lang="zh-CN" altLang="en-US" sz="2000" dirty="0"/>
              <a:t>神经网络分类器。</a:t>
            </a:r>
            <a:endParaRPr lang="en-US" altLang="zh-CN" sz="2000" dirty="0"/>
          </a:p>
          <a:p>
            <a:pPr marL="0" indent="0" algn="just">
              <a:buNone/>
            </a:pPr>
            <a:endParaRPr lang="en-US" altLang="zh-CN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985" y="243000"/>
            <a:ext cx="969815" cy="900000"/>
          </a:xfrm>
          <a:prstGeom prst="rect">
            <a:avLst/>
          </a:prstGeom>
        </p:spPr>
      </p:pic>
      <p:cxnSp>
        <p:nvCxnSpPr>
          <p:cNvPr id="11" name="直线连接符 10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3743890348"/>
              </p:ext>
            </p:extLst>
          </p:nvPr>
        </p:nvGraphicFramePr>
        <p:xfrm>
          <a:off x="1371600" y="2362200"/>
          <a:ext cx="6400800" cy="3810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隐藏层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solver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(50,13)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err="1"/>
                        <a:t>sgd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0.6309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(50,13)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err="1"/>
                        <a:t>lbfgs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0.7921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(50,13)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err="1"/>
                        <a:t>adam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0.7985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(50,13)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err="1"/>
                        <a:t>adam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0.8017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4023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altLang="zh-CN" dirty="0"/>
                        <a:t>(13,13)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adam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0.8112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18355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(75,140)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err="1"/>
                        <a:t>adam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0.8399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63352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(75)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err="1"/>
                        <a:t>adam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0.8525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5173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(10,10,10)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Adam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0.7041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4769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(100,100,100)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err="1"/>
                        <a:t>adam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0.8102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555079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42FA5E5-C790-46B1-BEE9-A7A08BF81B1D}"/>
              </a:ext>
            </a:extLst>
          </p:cNvPr>
          <p:cNvSpPr txBox="1"/>
          <p:nvPr/>
        </p:nvSpPr>
        <p:spPr>
          <a:xfrm>
            <a:off x="533400" y="17526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以下是</a:t>
            </a:r>
            <a:r>
              <a:rPr lang="en-US" altLang="zh-CN" dirty="0"/>
              <a:t>MLP</a:t>
            </a:r>
            <a:r>
              <a:rPr lang="zh-CN" altLang="en-US" dirty="0"/>
              <a:t>部分调参过程，其中</a:t>
            </a:r>
            <a:r>
              <a:rPr lang="en-US" altLang="zh-CN" dirty="0"/>
              <a:t>hog : </a:t>
            </a:r>
            <a:r>
              <a:rPr lang="en-US" altLang="zh-CN" dirty="0" err="1"/>
              <a:t>glcm</a:t>
            </a:r>
            <a:r>
              <a:rPr lang="en-US" altLang="zh-CN" dirty="0"/>
              <a:t> : </a:t>
            </a:r>
            <a:r>
              <a:rPr lang="en-US" altLang="zh-CN" dirty="0" err="1"/>
              <a:t>lbp</a:t>
            </a:r>
            <a:r>
              <a:rPr lang="en-US" altLang="zh-CN" dirty="0"/>
              <a:t> = 1.15 : 1 : 0.85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/>
          <p:nvPr/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dirty="0"/>
              <a:t>实验结果</a:t>
            </a:r>
          </a:p>
        </p:txBody>
      </p:sp>
      <p:sp>
        <p:nvSpPr>
          <p:cNvPr id="3" name="Content Placeholder 5"/>
          <p:cNvSpPr txBox="1"/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>
            <a:lvl1pPr marL="205105" indent="-205105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10845" indent="-205105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100" kern="120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585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960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15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35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000" dirty="0"/>
              <a:t>经过测试，最终</a:t>
            </a:r>
            <a:r>
              <a:rPr lang="en-US" altLang="zh-CN" sz="2000" dirty="0"/>
              <a:t>TOP@5</a:t>
            </a:r>
            <a:r>
              <a:rPr lang="zh-CN" altLang="en-US" sz="2000" dirty="0"/>
              <a:t>为</a:t>
            </a:r>
            <a:r>
              <a:rPr lang="en-US" altLang="zh-CN" sz="2000" b="1" dirty="0">
                <a:solidFill>
                  <a:srgbClr val="FF0000"/>
                </a:solidFill>
              </a:rPr>
              <a:t>93.7</a:t>
            </a:r>
            <a:r>
              <a:rPr lang="zh-CN" altLang="en-US" sz="2000" dirty="0"/>
              <a:t>，在所有小组中排名</a:t>
            </a:r>
            <a:r>
              <a:rPr lang="zh-CN" altLang="en-US" sz="2000" b="1" dirty="0">
                <a:solidFill>
                  <a:srgbClr val="FF0000"/>
                </a:solidFill>
              </a:rPr>
              <a:t>第一</a:t>
            </a:r>
            <a:r>
              <a:rPr lang="zh-CN" altLang="en-US" sz="2000" dirty="0"/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985" y="243000"/>
            <a:ext cx="969815" cy="900000"/>
          </a:xfrm>
          <a:prstGeom prst="rect">
            <a:avLst/>
          </a:prstGeom>
        </p:spPr>
      </p:pic>
      <p:cxnSp>
        <p:nvCxnSpPr>
          <p:cNvPr id="11" name="直线连接符 10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44" y="1752600"/>
            <a:ext cx="8253711" cy="467205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114800" y="1676399"/>
            <a:ext cx="90281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Ours</a:t>
            </a:r>
            <a:endParaRPr lang="zh-CN" altLang="en-US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直线箭头连接符 12"/>
          <p:cNvCxnSpPr>
            <a:stCxn id="12" idx="1"/>
          </p:cNvCxnSpPr>
          <p:nvPr/>
        </p:nvCxnSpPr>
        <p:spPr>
          <a:xfrm flipH="1">
            <a:off x="2895600" y="1907232"/>
            <a:ext cx="1219200" cy="68803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altLang="zh-CN"/>
              <a:t>PART TWO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x-none" altLang="zh-CN"/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5730" y="584200"/>
            <a:ext cx="5891530" cy="108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678" y="359952"/>
            <a:ext cx="2604322" cy="13021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/>
          <p:nvPr/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dirty="0"/>
              <a:t>任务二</a:t>
            </a:r>
          </a:p>
        </p:txBody>
      </p:sp>
      <p:sp>
        <p:nvSpPr>
          <p:cNvPr id="3" name="Content Placeholder 5"/>
          <p:cNvSpPr txBox="1"/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>
            <a:lvl1pPr marL="205105" indent="-205105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1pPr>
            <a:lvl2pPr marL="410845" indent="-205105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100" kern="120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585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960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15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35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 panose="05040102010807070707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 panose="05040102010807070707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 panose="05040102010807070707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000" dirty="0"/>
              <a:t>在</a:t>
            </a:r>
            <a:r>
              <a:rPr lang="en-US" altLang="zh-CN" sz="2000" dirty="0"/>
              <a:t>storetag</a:t>
            </a:r>
            <a:r>
              <a:rPr lang="zh-CN" altLang="en-US" sz="2000" dirty="0"/>
              <a:t>中包含了</a:t>
            </a:r>
            <a:r>
              <a:rPr lang="en-US" altLang="zh-CN" sz="2000" dirty="0"/>
              <a:t>60</a:t>
            </a:r>
            <a:r>
              <a:rPr lang="zh-CN" altLang="en-US" sz="2000" dirty="0"/>
              <a:t>种商铺的</a:t>
            </a:r>
            <a:r>
              <a:rPr lang="en-US" altLang="zh-CN" sz="2000" dirty="0"/>
              <a:t>tag</a:t>
            </a:r>
            <a:r>
              <a:rPr lang="zh-CN" altLang="en-US" sz="2000" dirty="0"/>
              <a:t>，共</a:t>
            </a:r>
            <a:r>
              <a:rPr lang="en-US" altLang="zh-CN" sz="2000" dirty="0"/>
              <a:t>10783</a:t>
            </a:r>
            <a:r>
              <a:rPr lang="zh-CN" altLang="en-US" sz="2000" dirty="0"/>
              <a:t>张。我们需要实现一个分类器，输入为各个图片，输出为该图片上商铺的类别，对所有图片进行分类。</a:t>
            </a:r>
          </a:p>
          <a:p>
            <a:pPr algn="just"/>
            <a:r>
              <a:rPr lang="zh-CN" altLang="en-US" sz="2000" dirty="0"/>
              <a:t>数据分为训练集和测试集两部分，训练集</a:t>
            </a:r>
            <a:r>
              <a:rPr lang="en-US" sz="2000" dirty="0"/>
              <a:t>7548</a:t>
            </a:r>
            <a:r>
              <a:rPr lang="zh-CN" altLang="en-US" sz="2000" dirty="0"/>
              <a:t>条数据，测试集</a:t>
            </a:r>
            <a:r>
              <a:rPr lang="en-US" altLang="zh-CN" sz="2000" dirty="0"/>
              <a:t>3235</a:t>
            </a:r>
            <a:r>
              <a:rPr lang="zh-CN" altLang="en-US" sz="2000" dirty="0"/>
              <a:t>条数据。</a:t>
            </a:r>
            <a:endParaRPr lang="en-US" altLang="zh-CN" sz="2000" dirty="0"/>
          </a:p>
          <a:p>
            <a:pPr algn="just"/>
            <a:r>
              <a:rPr lang="zh-CN" altLang="en-US" sz="2000" dirty="0"/>
              <a:t>任务评价指标采用</a:t>
            </a:r>
            <a:r>
              <a:rPr lang="en-US" altLang="zh-CN" sz="2000" dirty="0"/>
              <a:t>TOP@1&amp;TOP@5</a:t>
            </a:r>
            <a:r>
              <a:rPr lang="zh-CN" altLang="en-US" sz="2000" dirty="0"/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985" y="243000"/>
            <a:ext cx="969815" cy="90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65959" y="6233160"/>
            <a:ext cx="868680" cy="3683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金拱门</a:t>
            </a:r>
          </a:p>
        </p:txBody>
      </p:sp>
      <p:sp>
        <p:nvSpPr>
          <p:cNvPr id="9" name="矩形 8"/>
          <p:cNvSpPr/>
          <p:nvPr/>
        </p:nvSpPr>
        <p:spPr>
          <a:xfrm>
            <a:off x="7125830" y="6234853"/>
            <a:ext cx="510540" cy="3683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NB</a:t>
            </a:r>
          </a:p>
        </p:txBody>
      </p:sp>
      <p:cxnSp>
        <p:nvCxnSpPr>
          <p:cNvPr id="11" name="直线连接符 10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图片 3" descr="0aa30480-93d1-11e8-a5a3-9c5c8e0bc6d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20" y="3559175"/>
            <a:ext cx="2760980" cy="2520950"/>
          </a:xfrm>
          <a:prstGeom prst="rect">
            <a:avLst/>
          </a:prstGeom>
        </p:spPr>
      </p:pic>
      <p:pic>
        <p:nvPicPr>
          <p:cNvPr id="12" name="图片 11" descr="0ca95d86-93d0-11e8-852b-9c5c8e0bc6d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" y="3559810"/>
            <a:ext cx="3882390" cy="259715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622</Words>
  <Application>Microsoft Office PowerPoint</Application>
  <PresentationFormat>全屏显示(4:3)</PresentationFormat>
  <Paragraphs>145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方正兰亭纤黑简体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Helvetica</vt:lpstr>
      <vt:lpstr>Wingdings</vt:lpstr>
      <vt:lpstr>Wingdings 3</vt:lpstr>
      <vt:lpstr>Origin</vt:lpstr>
      <vt:lpstr>基于深度学习的图片多分类任务</vt:lpstr>
      <vt:lpstr>PART ONE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 TWO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 THREE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LQB</cp:lastModifiedBy>
  <cp:revision>1582</cp:revision>
  <dcterms:created xsi:type="dcterms:W3CDTF">2018-08-01T16:18:13Z</dcterms:created>
  <dcterms:modified xsi:type="dcterms:W3CDTF">2018-08-01T17:29:20Z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2052-10.1.0.6634</vt:lpwstr>
  </property>
</Properties>
</file>